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400" r:id="rId2"/>
    <p:sldId id="401" r:id="rId3"/>
    <p:sldId id="402" r:id="rId4"/>
    <p:sldId id="416" r:id="rId5"/>
    <p:sldId id="417" r:id="rId6"/>
    <p:sldId id="418" r:id="rId7"/>
    <p:sldId id="419" r:id="rId8"/>
    <p:sldId id="403" r:id="rId9"/>
    <p:sldId id="404" r:id="rId10"/>
    <p:sldId id="405" r:id="rId11"/>
    <p:sldId id="421" r:id="rId12"/>
    <p:sldId id="406" r:id="rId13"/>
    <p:sldId id="407" r:id="rId14"/>
    <p:sldId id="424" r:id="rId15"/>
    <p:sldId id="408" r:id="rId16"/>
    <p:sldId id="423" r:id="rId17"/>
    <p:sldId id="425" r:id="rId18"/>
    <p:sldId id="409" r:id="rId19"/>
    <p:sldId id="412" r:id="rId20"/>
    <p:sldId id="422" r:id="rId21"/>
    <p:sldId id="413" r:id="rId22"/>
  </p:sldIdLst>
  <p:sldSz cx="12192000" cy="68580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BB5519-E3DF-40B1-83E0-BA8D25D9AE17}">
          <p14:sldIdLst>
            <p14:sldId id="400"/>
            <p14:sldId id="401"/>
            <p14:sldId id="402"/>
            <p14:sldId id="416"/>
            <p14:sldId id="417"/>
            <p14:sldId id="418"/>
            <p14:sldId id="419"/>
            <p14:sldId id="403"/>
            <p14:sldId id="404"/>
            <p14:sldId id="405"/>
            <p14:sldId id="421"/>
            <p14:sldId id="406"/>
            <p14:sldId id="407"/>
            <p14:sldId id="424"/>
            <p14:sldId id="408"/>
            <p14:sldId id="423"/>
            <p14:sldId id="425"/>
            <p14:sldId id="409"/>
            <p14:sldId id="412"/>
            <p14:sldId id="422"/>
            <p14:sldId id="4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747474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73" autoAdjust="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0A5FA-B42E-4329-8C42-71C5C43506B9}" type="datetimeFigureOut">
              <a:rPr lang="en-IN" smtClean="0"/>
              <a:t>12-07-2020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C7D3-C9B2-41B3-8AC0-09F5CE4A87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49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  <a:br>
              <a:rPr lang="en-US" dirty="0"/>
            </a:br>
            <a:r>
              <a:rPr lang="en-US" dirty="0"/>
              <a:t>Images have been taken from:</a:t>
            </a:r>
          </a:p>
          <a:p>
            <a:r>
              <a:rPr lang="en-IN" dirty="0"/>
              <a:t>https://raw.githubusercontent.com/torch/torch.github.io/master/blog/_posts/images/out.gif</a:t>
            </a:r>
          </a:p>
          <a:p>
            <a:r>
              <a:rPr lang="en-IN" dirty="0"/>
              <a:t>https://i.stack.imgur.com/mFBCV.png</a:t>
            </a:r>
          </a:p>
          <a:p>
            <a:r>
              <a:rPr lang="en-IN" dirty="0"/>
              <a:t>https://cdn-images-1.medium.com/max/1600/0*JTxhYFzNFZ0xlWlB.png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24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https://www.matthewwilson.co/tomtom</a:t>
            </a:r>
          </a:p>
          <a:p>
            <a:r>
              <a:rPr lang="en-IN" dirty="0"/>
              <a:t>https://www.pyimagesearch.com/2018/08/27/neural-style-transfer-with-opencv/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68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https://www.pyimagesearch.com/2018/08/27/neural-style-transfer-with-opencv/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37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https://www.spindox.it/en/blog/generative-adversarial-neural-networks/</a:t>
            </a:r>
          </a:p>
          <a:p>
            <a:r>
              <a:rPr lang="en-IN" dirty="0"/>
              <a:t>Deep Learning with Python by </a:t>
            </a:r>
            <a:r>
              <a:rPr lang="en-IN" dirty="0" err="1"/>
              <a:t>Chollet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250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https://towardsdatascience.com/what-the-heck-are-vae-gans-17b86023588a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753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https://towardsdatascience.com/what-the-heck-are-vae-gans-17b86023588a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3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image has been taken from:</a:t>
            </a:r>
          </a:p>
          <a:p>
            <a:r>
              <a:rPr lang="en-IN" dirty="0"/>
              <a:t>https://medium.freecodecamp.org/an-intuitive-guide-to-convolutional-neural-networks-260c2de0a050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57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image has been taken from:</a:t>
            </a:r>
          </a:p>
          <a:p>
            <a:r>
              <a:rPr lang="en-IN" dirty="0"/>
              <a:t>https://medium.freecodecamp.org/an-intuitive-guide-to-convolutional-neural-networks-260c2de0a050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965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image has been taken from:</a:t>
            </a:r>
          </a:p>
          <a:p>
            <a:r>
              <a:rPr lang="en-IN" dirty="0"/>
              <a:t>https://medium.freecodecamp.org/an-intuitive-guide-to-convolutional-neural-networks-260c2de0a050</a:t>
            </a:r>
          </a:p>
          <a:p>
            <a:r>
              <a:rPr lang="en-IN" dirty="0"/>
              <a:t>https://www.owlnet.rice.edu/~elec539/Projects97/morphjrks/moredge.html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982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image has been taken from:</a:t>
            </a:r>
          </a:p>
          <a:p>
            <a:r>
              <a:rPr lang="en-IN" dirty="0"/>
              <a:t>https://medium.freecodecamp.org/an-intuitive-guide-to-convolutional-neural-networks-260c2de0a050</a:t>
            </a:r>
          </a:p>
          <a:p>
            <a:r>
              <a:rPr lang="en-IN" dirty="0"/>
              <a:t>https://i.stack.imgur.com/QZsRB.png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596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https://cdn-images-1.medium.com/max/1200/1*C8hNiOqur4OJyEZmC7OnzQ.png</a:t>
            </a:r>
          </a:p>
          <a:p>
            <a:r>
              <a:rPr lang="en-IN" dirty="0"/>
              <a:t>https://www.kdnuggets.com/2018/05/data-augmentation-deep-learning-limited-data.html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072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https://www.mathworks.com/discovery/transfer-learning.html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456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https://www.mathworks.com/discovery/transfer-learning.html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504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https://medium.com/@jonathan_hui/real-time-object-detection-with-yolo-yolov2-28b1b93e2088</a:t>
            </a:r>
          </a:p>
          <a:p>
            <a:r>
              <a:rPr lang="en-IN" dirty="0"/>
              <a:t>https://leonardoaraujosantos.gitbooks.io/artificial-inteligence/content/single-shot-detectors/yolo.html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04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62000" y="6477000"/>
            <a:ext cx="106680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000" b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© 2019 MUST India</a:t>
            </a:r>
          </a:p>
        </p:txBody>
      </p:sp>
      <p:pic>
        <p:nvPicPr>
          <p:cNvPr id="14" name="Picture 6" descr="C:\Joy\MUST\New MUST\MUST Research Club - Web\public_html\index_files\circuit_verti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2857500"/>
            <a:ext cx="762000" cy="4003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Joy\MUST\New MUST\MUST Research Club - Web\public_html\index_files\must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05000"/>
            <a:ext cx="30480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Joy\MUST\New MUST\MUST Research Club - Web\public_html\index_files\circ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146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4953000"/>
            <a:ext cx="5334000" cy="1524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None/>
              <a:defRPr sz="1667" b="1">
                <a:solidFill>
                  <a:srgbClr val="666666"/>
                </a:solidFill>
                <a:effectLst/>
                <a:latin typeface="+mn-lt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00"/>
            <a:ext cx="5334000" cy="3048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50000"/>
              </a:lnSpc>
              <a:defRPr sz="2667" b="1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4" descr="C:\Joy\MUST\New MUST\MUST Research Club - Web\public_html\index_files\bord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314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8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10668000" cy="457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  <a:lvl2pPr>
              <a:defRPr>
                <a:solidFill>
                  <a:schemeClr val="tx1"/>
                </a:solidFill>
                <a:effectLst/>
              </a:defRPr>
            </a:lvl2pPr>
            <a:lvl3pPr>
              <a:defRPr>
                <a:solidFill>
                  <a:schemeClr val="tx1"/>
                </a:solidFill>
                <a:effectLst/>
              </a:defRPr>
            </a:lvl3pPr>
            <a:lvl4pPr>
              <a:defRPr>
                <a:solidFill>
                  <a:schemeClr val="tx1"/>
                </a:solidFill>
                <a:effectLst/>
              </a:defRPr>
            </a:lvl4pPr>
            <a:lvl5pPr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62001" y="762000"/>
            <a:ext cx="10668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1524000"/>
            <a:ext cx="4953000" cy="457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  <a:lvl2pPr>
              <a:defRPr>
                <a:solidFill>
                  <a:schemeClr val="tx1"/>
                </a:solidFill>
                <a:effectLst/>
              </a:defRPr>
            </a:lvl2pPr>
            <a:lvl3pPr>
              <a:defRPr>
                <a:solidFill>
                  <a:schemeClr val="tx1"/>
                </a:solidFill>
                <a:effectLst/>
              </a:defRPr>
            </a:lvl3pPr>
            <a:lvl4pPr>
              <a:defRPr>
                <a:solidFill>
                  <a:schemeClr val="tx1"/>
                </a:solidFill>
                <a:effectLst/>
              </a:defRPr>
            </a:lvl4pPr>
            <a:lvl5pPr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1" y="1524000"/>
            <a:ext cx="4953000" cy="457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  <a:lvl2pPr>
              <a:defRPr>
                <a:solidFill>
                  <a:schemeClr val="tx1"/>
                </a:solidFill>
                <a:effectLst/>
              </a:defRPr>
            </a:lvl2pPr>
            <a:lvl3pPr>
              <a:defRPr>
                <a:solidFill>
                  <a:schemeClr val="tx1"/>
                </a:solidFill>
                <a:effectLst/>
              </a:defRPr>
            </a:lvl3pPr>
            <a:lvl4pPr>
              <a:defRPr>
                <a:solidFill>
                  <a:schemeClr val="tx1"/>
                </a:solidFill>
                <a:effectLst/>
              </a:defRPr>
            </a:lvl4pPr>
            <a:lvl5pPr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62001" y="762000"/>
            <a:ext cx="10668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5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762001" y="762000"/>
            <a:ext cx="10668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3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62000" y="6477000"/>
            <a:ext cx="106680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000" b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© 2019 MUST India</a:t>
            </a:r>
          </a:p>
        </p:txBody>
      </p:sp>
      <p:pic>
        <p:nvPicPr>
          <p:cNvPr id="2054" name="Picture 6" descr="C:\Joy\MUST\New MUST\MUST Research Club - Web\public_html\index_files\circuit_vertic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2857500"/>
            <a:ext cx="762000" cy="4003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Joy\MUST\New MUST\MUST Research Club - Web\public_html\index_files\must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0" y="190500"/>
            <a:ext cx="762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Joy\MUST\New MUST\MUST Research Club - Web\public_html\index_files\circui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146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62001" y="1524000"/>
            <a:ext cx="10668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762001" y="762000"/>
            <a:ext cx="10668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2" name="Picture 4" descr="C:\Joy\MUST\New MUST\MUST Research Club - Web\public_html\index_files\bord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314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85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2667" b="1" kern="1200">
          <a:solidFill>
            <a:srgbClr val="CC0000"/>
          </a:solidFill>
          <a:effectLst/>
          <a:latin typeface="+mj-lt"/>
          <a:ea typeface="+mj-ea"/>
          <a:cs typeface="Arial" panose="020B0604020202020204" pitchFamily="34" charset="0"/>
        </a:defRPr>
      </a:lvl1pPr>
    </p:titleStyle>
    <p:bodyStyle>
      <a:lvl1pPr marL="228591" indent="-228591" algn="l" defTabSz="914363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ditya-bhattacharya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8.0657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ditya.bhattacharya2016@gmail.com" TargetMode="External"/><Relationship Id="rId2" Type="http://schemas.openxmlformats.org/officeDocument/2006/relationships/hyperlink" Target="https://www.linkedin.com/in/aditya-bhattacharya-b59155b6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ditya-bhattacharya.n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robot png">
            <a:extLst>
              <a:ext uri="{FF2B5EF4-FFF2-40B4-BE49-F238E27FC236}">
                <a16:creationId xmlns:a16="http://schemas.microsoft.com/office/drawing/2014/main" id="{C9148E82-8C5C-443F-9A92-BD31E27250A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1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9792">
            <a:off x="620043" y="2249865"/>
            <a:ext cx="2520187" cy="359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852A74-CA5A-5B4E-BDC0-AE8B6CE59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189" y="464767"/>
            <a:ext cx="8755379" cy="1643344"/>
          </a:xfrm>
        </p:spPr>
        <p:txBody>
          <a:bodyPr>
            <a:normAutofit/>
          </a:bodyPr>
          <a:lstStyle/>
          <a:p>
            <a:r>
              <a:rPr lang="en-US" sz="3600" dirty="0"/>
              <a:t>Computer Vision using Deep Learning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7CDE54A-2BD5-B94A-A1CF-80D1E064D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4899" y="5276195"/>
            <a:ext cx="5542908" cy="15240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rgbClr val="CC0000"/>
                </a:solidFill>
              </a:rPr>
              <a:t>By Aditya Bhattacharya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b="0" dirty="0"/>
              <a:t>Lead AI/ML Engineer, West Pharmaceuticals</a:t>
            </a:r>
          </a:p>
          <a:p>
            <a:pPr>
              <a:lnSpc>
                <a:spcPct val="100000"/>
              </a:lnSpc>
            </a:pPr>
            <a:r>
              <a:rPr lang="en-US" i="1" dirty="0">
                <a:solidFill>
                  <a:schemeClr val="tx1"/>
                </a:solidFill>
              </a:rPr>
              <a:t>AI Researcher, MUST Research</a:t>
            </a:r>
          </a:p>
          <a:p>
            <a:pPr>
              <a:lnSpc>
                <a:spcPct val="100000"/>
              </a:lnSpc>
            </a:pPr>
            <a:r>
              <a:rPr lang="en-IN" dirty="0">
                <a:hlinkClick r:id="rId4"/>
              </a:rPr>
              <a:t>https://aditya-bhattacharya.net/</a:t>
            </a:r>
            <a:endParaRPr lang="en-US" i="1" dirty="0"/>
          </a:p>
          <a:p>
            <a:pPr>
              <a:lnSpc>
                <a:spcPct val="100000"/>
              </a:lnSpc>
            </a:pPr>
            <a:endParaRPr lang="en-US" i="1" dirty="0">
              <a:solidFill>
                <a:schemeClr val="tx1"/>
              </a:solidFill>
            </a:endParaRPr>
          </a:p>
        </p:txBody>
      </p:sp>
      <p:grpSp>
        <p:nvGrpSpPr>
          <p:cNvPr id="9" name="Graphic 5" descr="Eye">
            <a:extLst>
              <a:ext uri="{FF2B5EF4-FFF2-40B4-BE49-F238E27FC236}">
                <a16:creationId xmlns:a16="http://schemas.microsoft.com/office/drawing/2014/main" id="{B53FFE85-1181-43CE-A4A4-D3A5BF1550D8}"/>
              </a:ext>
            </a:extLst>
          </p:cNvPr>
          <p:cNvGrpSpPr/>
          <p:nvPr/>
        </p:nvGrpSpPr>
        <p:grpSpPr>
          <a:xfrm>
            <a:off x="4631918" y="1633592"/>
            <a:ext cx="1485595" cy="1248174"/>
            <a:chOff x="4563533" y="3067036"/>
            <a:chExt cx="914400" cy="914400"/>
          </a:xfrm>
          <a:solidFill>
            <a:srgbClr val="CC000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7B2406E-D95D-4E49-A4A0-B83F40AE1A50}"/>
                </a:ext>
              </a:extLst>
            </p:cNvPr>
            <p:cNvSpPr/>
            <p:nvPr/>
          </p:nvSpPr>
          <p:spPr>
            <a:xfrm>
              <a:off x="4632921" y="3288492"/>
              <a:ext cx="771525" cy="466725"/>
            </a:xfrm>
            <a:custGeom>
              <a:avLst/>
              <a:gdLst>
                <a:gd name="connsiteX0" fmla="*/ 520210 w 771525"/>
                <a:gd name="connsiteY0" fmla="*/ 372904 h 466725"/>
                <a:gd name="connsiteX1" fmla="*/ 527830 w 771525"/>
                <a:gd name="connsiteY1" fmla="*/ 107156 h 466725"/>
                <a:gd name="connsiteX2" fmla="*/ 701185 w 771525"/>
                <a:gd name="connsiteY2" fmla="*/ 246221 h 466725"/>
                <a:gd name="connsiteX3" fmla="*/ 520210 w 771525"/>
                <a:gd name="connsiteY3" fmla="*/ 372904 h 466725"/>
                <a:gd name="connsiteX4" fmla="*/ 145877 w 771525"/>
                <a:gd name="connsiteY4" fmla="*/ 176689 h 466725"/>
                <a:gd name="connsiteX5" fmla="*/ 246842 w 771525"/>
                <a:gd name="connsiteY5" fmla="*/ 108109 h 466725"/>
                <a:gd name="connsiteX6" fmla="*/ 255415 w 771525"/>
                <a:gd name="connsiteY6" fmla="*/ 372904 h 466725"/>
                <a:gd name="connsiteX7" fmla="*/ 74440 w 771525"/>
                <a:gd name="connsiteY7" fmla="*/ 246221 h 466725"/>
                <a:gd name="connsiteX8" fmla="*/ 145877 w 771525"/>
                <a:gd name="connsiteY8" fmla="*/ 176689 h 466725"/>
                <a:gd name="connsiteX9" fmla="*/ 145877 w 771525"/>
                <a:gd name="connsiteY9" fmla="*/ 176689 h 466725"/>
                <a:gd name="connsiteX10" fmla="*/ 387812 w 771525"/>
                <a:gd name="connsiteY10" fmla="*/ 388144 h 466725"/>
                <a:gd name="connsiteX11" fmla="*/ 235412 w 771525"/>
                <a:gd name="connsiteY11" fmla="*/ 235744 h 466725"/>
                <a:gd name="connsiteX12" fmla="*/ 387812 w 771525"/>
                <a:gd name="connsiteY12" fmla="*/ 83344 h 466725"/>
                <a:gd name="connsiteX13" fmla="*/ 540213 w 771525"/>
                <a:gd name="connsiteY13" fmla="*/ 235744 h 466725"/>
                <a:gd name="connsiteX14" fmla="*/ 387812 w 771525"/>
                <a:gd name="connsiteY14" fmla="*/ 388144 h 466725"/>
                <a:gd name="connsiteX15" fmla="*/ 758335 w 771525"/>
                <a:gd name="connsiteY15" fmla="*/ 219551 h 466725"/>
                <a:gd name="connsiteX16" fmla="*/ 387812 w 771525"/>
                <a:gd name="connsiteY16" fmla="*/ 7144 h 466725"/>
                <a:gd name="connsiteX17" fmla="*/ 17290 w 771525"/>
                <a:gd name="connsiteY17" fmla="*/ 219551 h 466725"/>
                <a:gd name="connsiteX18" fmla="*/ 19195 w 771525"/>
                <a:gd name="connsiteY18" fmla="*/ 276701 h 466725"/>
                <a:gd name="connsiteX19" fmla="*/ 387812 w 771525"/>
                <a:gd name="connsiteY19" fmla="*/ 464344 h 466725"/>
                <a:gd name="connsiteX20" fmla="*/ 757383 w 771525"/>
                <a:gd name="connsiteY20" fmla="*/ 276701 h 466725"/>
                <a:gd name="connsiteX21" fmla="*/ 758335 w 771525"/>
                <a:gd name="connsiteY21" fmla="*/ 21955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1525" h="466725">
                  <a:moveTo>
                    <a:pt x="520210" y="372904"/>
                  </a:moveTo>
                  <a:cubicBezTo>
                    <a:pt x="594505" y="301466"/>
                    <a:pt x="598315" y="183356"/>
                    <a:pt x="527830" y="107156"/>
                  </a:cubicBezTo>
                  <a:cubicBezTo>
                    <a:pt x="603077" y="146209"/>
                    <a:pt x="664990" y="206216"/>
                    <a:pt x="701185" y="246221"/>
                  </a:cubicBezTo>
                  <a:cubicBezTo>
                    <a:pt x="663085" y="283369"/>
                    <a:pt x="598315" y="338614"/>
                    <a:pt x="520210" y="372904"/>
                  </a:cubicBezTo>
                  <a:close/>
                  <a:moveTo>
                    <a:pt x="145877" y="176689"/>
                  </a:moveTo>
                  <a:cubicBezTo>
                    <a:pt x="177310" y="150019"/>
                    <a:pt x="210647" y="127159"/>
                    <a:pt x="246842" y="108109"/>
                  </a:cubicBezTo>
                  <a:cubicBezTo>
                    <a:pt x="177310" y="184309"/>
                    <a:pt x="181120" y="301466"/>
                    <a:pt x="255415" y="372904"/>
                  </a:cubicBezTo>
                  <a:cubicBezTo>
                    <a:pt x="177310" y="338614"/>
                    <a:pt x="111587" y="283369"/>
                    <a:pt x="74440" y="246221"/>
                  </a:cubicBezTo>
                  <a:cubicBezTo>
                    <a:pt x="96347" y="221456"/>
                    <a:pt x="120160" y="198596"/>
                    <a:pt x="145877" y="176689"/>
                  </a:cubicBezTo>
                  <a:lnTo>
                    <a:pt x="145877" y="176689"/>
                  </a:lnTo>
                  <a:close/>
                  <a:moveTo>
                    <a:pt x="387812" y="388144"/>
                  </a:moveTo>
                  <a:cubicBezTo>
                    <a:pt x="303992" y="388144"/>
                    <a:pt x="235412" y="319564"/>
                    <a:pt x="235412" y="235744"/>
                  </a:cubicBezTo>
                  <a:cubicBezTo>
                    <a:pt x="235412" y="151924"/>
                    <a:pt x="303992" y="83344"/>
                    <a:pt x="387812" y="83344"/>
                  </a:cubicBezTo>
                  <a:cubicBezTo>
                    <a:pt x="471632" y="83344"/>
                    <a:pt x="540213" y="151924"/>
                    <a:pt x="540213" y="235744"/>
                  </a:cubicBezTo>
                  <a:cubicBezTo>
                    <a:pt x="540213" y="319564"/>
                    <a:pt x="471632" y="388144"/>
                    <a:pt x="387812" y="388144"/>
                  </a:cubicBezTo>
                  <a:close/>
                  <a:moveTo>
                    <a:pt x="758335" y="219551"/>
                  </a:moveTo>
                  <a:cubicBezTo>
                    <a:pt x="703090" y="154781"/>
                    <a:pt x="558310" y="7144"/>
                    <a:pt x="387812" y="7144"/>
                  </a:cubicBezTo>
                  <a:cubicBezTo>
                    <a:pt x="217315" y="7144"/>
                    <a:pt x="72535" y="154781"/>
                    <a:pt x="17290" y="219551"/>
                  </a:cubicBezTo>
                  <a:cubicBezTo>
                    <a:pt x="3002" y="236696"/>
                    <a:pt x="3955" y="260509"/>
                    <a:pt x="19195" y="276701"/>
                  </a:cubicBezTo>
                  <a:cubicBezTo>
                    <a:pt x="75392" y="335756"/>
                    <a:pt x="219220" y="464344"/>
                    <a:pt x="387812" y="464344"/>
                  </a:cubicBezTo>
                  <a:cubicBezTo>
                    <a:pt x="556405" y="464344"/>
                    <a:pt x="700233" y="335756"/>
                    <a:pt x="757383" y="276701"/>
                  </a:cubicBezTo>
                  <a:cubicBezTo>
                    <a:pt x="771670" y="261461"/>
                    <a:pt x="772623" y="236696"/>
                    <a:pt x="758335" y="219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0DC4B1-966F-4207-B166-5213EDB860AF}"/>
                </a:ext>
              </a:extLst>
            </p:cNvPr>
            <p:cNvSpPr/>
            <p:nvPr/>
          </p:nvSpPr>
          <p:spPr>
            <a:xfrm>
              <a:off x="4918339" y="3421842"/>
              <a:ext cx="200025" cy="200025"/>
            </a:xfrm>
            <a:custGeom>
              <a:avLst/>
              <a:gdLst>
                <a:gd name="connsiteX0" fmla="*/ 197644 w 200025"/>
                <a:gd name="connsiteY0" fmla="*/ 102394 h 200025"/>
                <a:gd name="connsiteX1" fmla="*/ 102394 w 200025"/>
                <a:gd name="connsiteY1" fmla="*/ 197644 h 200025"/>
                <a:gd name="connsiteX2" fmla="*/ 7144 w 200025"/>
                <a:gd name="connsiteY2" fmla="*/ 102394 h 200025"/>
                <a:gd name="connsiteX3" fmla="*/ 102394 w 200025"/>
                <a:gd name="connsiteY3" fmla="*/ 7144 h 200025"/>
                <a:gd name="connsiteX4" fmla="*/ 197644 w 200025"/>
                <a:gd name="connsiteY4" fmla="*/ 10239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97644" y="102394"/>
                  </a:moveTo>
                  <a:cubicBezTo>
                    <a:pt x="197644" y="154999"/>
                    <a:pt x="154999" y="197644"/>
                    <a:pt x="102394" y="197644"/>
                  </a:cubicBezTo>
                  <a:cubicBezTo>
                    <a:pt x="49789" y="197644"/>
                    <a:pt x="7144" y="154999"/>
                    <a:pt x="7144" y="102394"/>
                  </a:cubicBezTo>
                  <a:cubicBezTo>
                    <a:pt x="7144" y="49789"/>
                    <a:pt x="49789" y="7144"/>
                    <a:pt x="102394" y="7144"/>
                  </a:cubicBezTo>
                  <a:cubicBezTo>
                    <a:pt x="154999" y="7144"/>
                    <a:pt x="197644" y="49789"/>
                    <a:pt x="197644" y="1023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498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24000"/>
            <a:ext cx="5241985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transfer learning?</a:t>
            </a:r>
          </a:p>
          <a:p>
            <a:pPr algn="just"/>
            <a:r>
              <a:rPr lang="en-US" sz="1400" dirty="0"/>
              <a:t>A deep learning approach to use a pretrained network or model and fine tune it and re-train with custom labels  to obtain solution for a similar problem.</a:t>
            </a:r>
          </a:p>
          <a:p>
            <a:pPr algn="just"/>
            <a:r>
              <a:rPr lang="en-US" sz="1400" dirty="0"/>
              <a:t>E</a:t>
            </a:r>
            <a:r>
              <a:rPr lang="en-IN" sz="1400" dirty="0" err="1"/>
              <a:t>xample</a:t>
            </a:r>
            <a:r>
              <a:rPr lang="en-IN" sz="1400" dirty="0"/>
              <a:t> : Working with ImageNet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Transfer Learning</a:t>
            </a:r>
            <a:br>
              <a:rPr lang="en-IN" dirty="0"/>
            </a:br>
            <a:endParaRPr lang="en-IN" dirty="0"/>
          </a:p>
        </p:txBody>
      </p:sp>
      <p:pic>
        <p:nvPicPr>
          <p:cNvPr id="1026" name="Picture 2" descr="Comparison of training a model from scratch and transfer learning.">
            <a:extLst>
              <a:ext uri="{FF2B5EF4-FFF2-40B4-BE49-F238E27FC236}">
                <a16:creationId xmlns:a16="http://schemas.microsoft.com/office/drawing/2014/main" id="{91369CBE-45B4-4DDD-92FA-1199B68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93" y="3937599"/>
            <a:ext cx="10363918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C4EF030-2406-4D8D-8480-77E4F04B9FF1}"/>
              </a:ext>
            </a:extLst>
          </p:cNvPr>
          <p:cNvSpPr txBox="1">
            <a:spLocks/>
          </p:cNvSpPr>
          <p:nvPr/>
        </p:nvSpPr>
        <p:spPr>
          <a:xfrm>
            <a:off x="6515817" y="1524000"/>
            <a:ext cx="5241985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Why transfer learning?</a:t>
            </a:r>
          </a:p>
          <a:p>
            <a:r>
              <a:rPr lang="en-US" sz="1400" dirty="0"/>
              <a:t>CV requires a large dataset, which might not be available all the time.</a:t>
            </a:r>
          </a:p>
          <a:p>
            <a:r>
              <a:rPr lang="en-US" sz="1400" dirty="0"/>
              <a:t>Much faster and reliable approach than training a CNN from scratch.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7045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762000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Transfer Learning</a:t>
            </a:r>
            <a:br>
              <a:rPr lang="en-IN" dirty="0"/>
            </a:br>
            <a:endParaRPr lang="en-IN" dirty="0"/>
          </a:p>
        </p:txBody>
      </p:sp>
      <p:pic>
        <p:nvPicPr>
          <p:cNvPr id="1028" name="Picture 4" descr="Transfer learning workflow.">
            <a:extLst>
              <a:ext uri="{FF2B5EF4-FFF2-40B4-BE49-F238E27FC236}">
                <a16:creationId xmlns:a16="http://schemas.microsoft.com/office/drawing/2014/main" id="{C5B349DE-89F2-48FC-8C88-F27A7E7F0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375914"/>
            <a:ext cx="10466986" cy="25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8A3F675-ED80-4343-BA3B-BE2360A90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808562"/>
            <a:ext cx="10668000" cy="25663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Working on Pre-Trained networks</a:t>
            </a:r>
          </a:p>
          <a:p>
            <a:r>
              <a:rPr lang="en-US" dirty="0"/>
              <a:t>Load a pretrained network</a:t>
            </a:r>
          </a:p>
          <a:p>
            <a:r>
              <a:rPr lang="en-US" dirty="0"/>
              <a:t>Replace the final layer including the output layer</a:t>
            </a:r>
          </a:p>
          <a:p>
            <a:r>
              <a:rPr lang="en-US" dirty="0"/>
              <a:t>Fine tune the weights depending on new task and new data	</a:t>
            </a:r>
          </a:p>
          <a:p>
            <a:r>
              <a:rPr lang="en-US" dirty="0"/>
              <a:t>Train the network on the data for new task</a:t>
            </a:r>
          </a:p>
          <a:p>
            <a:r>
              <a:rPr lang="en-US" dirty="0"/>
              <a:t>Test the accuracy of the new network and tune the model if required.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37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</a:t>
            </a:r>
            <a:r>
              <a:rPr lang="en-IN" dirty="0"/>
              <a:t>Detection</a:t>
            </a:r>
            <a:br>
              <a:rPr lang="en-IN" dirty="0"/>
            </a:br>
            <a:endParaRPr lang="en-IN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4707296-2FF1-4A78-9E8D-7ECA7B9EBE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469" y="519022"/>
            <a:ext cx="4561221" cy="347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og filter">
            <a:extLst>
              <a:ext uri="{FF2B5EF4-FFF2-40B4-BE49-F238E27FC236}">
                <a16:creationId xmlns:a16="http://schemas.microsoft.com/office/drawing/2014/main" id="{5CB6F211-B2D9-4560-9325-48968F5A1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091" y="3735238"/>
            <a:ext cx="2734214" cy="273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36A4E3-ACC7-4AC6-99DB-F282F3A4B2F9}"/>
              </a:ext>
            </a:extLst>
          </p:cNvPr>
          <p:cNvSpPr txBox="1">
            <a:spLocks/>
          </p:cNvSpPr>
          <p:nvPr/>
        </p:nvSpPr>
        <p:spPr>
          <a:xfrm>
            <a:off x="761999" y="1346440"/>
            <a:ext cx="6251274" cy="499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Typical challenges with Object Detection: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Classification with Localization, detect and then localize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Bounding box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Landmark detection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What typical output your algorithm should look for?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Whether your image has the particular object (Pc)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Bounding box coordinates (</a:t>
            </a:r>
            <a:r>
              <a:rPr lang="en-US" dirty="0" err="1"/>
              <a:t>bx,by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Bounding box height and weight (</a:t>
            </a:r>
            <a:r>
              <a:rPr lang="en-US" dirty="0" err="1"/>
              <a:t>bh,bw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Number of classes ( C1, C2, C3 …)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22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19" y="1143148"/>
            <a:ext cx="6153581" cy="22498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/>
              <a:t>Yolo – You Only Look Once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YOLO divides the input image into an </a:t>
            </a:r>
            <a:r>
              <a:rPr lang="en-US" sz="1100" b="1" dirty="0"/>
              <a:t>S</a:t>
            </a:r>
            <a:r>
              <a:rPr lang="en-US" sz="1100" dirty="0"/>
              <a:t>×</a:t>
            </a:r>
            <a:r>
              <a:rPr lang="en-US" sz="1100" b="1" dirty="0"/>
              <a:t>S</a:t>
            </a:r>
            <a:r>
              <a:rPr lang="en-US" sz="1100" dirty="0"/>
              <a:t> grid. Each grid cell predicts only </a:t>
            </a:r>
            <a:r>
              <a:rPr lang="en-US" sz="1100" b="1" dirty="0"/>
              <a:t>one</a:t>
            </a:r>
            <a:r>
              <a:rPr lang="en-US" sz="1100" dirty="0"/>
              <a:t> object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For each grid cell, it predicts </a:t>
            </a:r>
            <a:r>
              <a:rPr lang="en-US" sz="1100" b="1" dirty="0"/>
              <a:t>B</a:t>
            </a:r>
            <a:r>
              <a:rPr lang="en-US" sz="1100" dirty="0"/>
              <a:t> boundary boxes and each box has one </a:t>
            </a:r>
            <a:r>
              <a:rPr lang="en-US" sz="1100" b="1" dirty="0"/>
              <a:t>box confidence score</a:t>
            </a:r>
            <a:r>
              <a:rPr lang="en-US" sz="1100" dirty="0"/>
              <a:t>,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It detects </a:t>
            </a:r>
            <a:r>
              <a:rPr lang="en-US" sz="1100" b="1" dirty="0"/>
              <a:t>one</a:t>
            </a:r>
            <a:r>
              <a:rPr lang="en-US" sz="1100" dirty="0"/>
              <a:t> object only regardless of the number of boxes B,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It predicts </a:t>
            </a:r>
            <a:r>
              <a:rPr lang="en-US" sz="1100" b="1" dirty="0"/>
              <a:t>C</a:t>
            </a:r>
            <a:r>
              <a:rPr lang="en-US" sz="1100" dirty="0"/>
              <a:t> </a:t>
            </a:r>
            <a:r>
              <a:rPr lang="en-US" sz="1100" b="1" dirty="0"/>
              <a:t>conditional class probabilities</a:t>
            </a:r>
            <a:r>
              <a:rPr lang="en-US" sz="1100" dirty="0"/>
              <a:t> (one per class for the likeliness of the object class).</a:t>
            </a:r>
          </a:p>
          <a:p>
            <a:pPr>
              <a:lnSpc>
                <a:spcPct val="110000"/>
              </a:lnSpc>
            </a:pPr>
            <a:endParaRPr lang="en-US" sz="1100" dirty="0"/>
          </a:p>
          <a:p>
            <a:pPr>
              <a:lnSpc>
                <a:spcPct val="110000"/>
              </a:lnSpc>
            </a:pPr>
            <a:endParaRPr lang="en-US" sz="1100" dirty="0"/>
          </a:p>
          <a:p>
            <a:pPr>
              <a:lnSpc>
                <a:spcPct val="110000"/>
              </a:lnSpc>
            </a:pPr>
            <a:endParaRPr lang="en-IN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19" y="645765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 Detection with YOLO algorithm</a:t>
            </a:r>
            <a:br>
              <a:rPr lang="en-IN" dirty="0"/>
            </a:br>
            <a:endParaRPr lang="en-IN" dirty="0"/>
          </a:p>
        </p:txBody>
      </p:sp>
      <p:pic>
        <p:nvPicPr>
          <p:cNvPr id="4098" name="Picture 2" descr="Image result for yolo algorithm">
            <a:extLst>
              <a:ext uri="{FF2B5EF4-FFF2-40B4-BE49-F238E27FC236}">
                <a16:creationId xmlns:a16="http://schemas.microsoft.com/office/drawing/2014/main" id="{0961A3B2-65B0-47EF-BAE4-A1DB99792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185" y="1039483"/>
            <a:ext cx="5079261" cy="224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eonardoaraujosantos.gitbooks.io/artificial-inteligence/content/assets/iou_examples.png">
            <a:extLst>
              <a:ext uri="{FF2B5EF4-FFF2-40B4-BE49-F238E27FC236}">
                <a16:creationId xmlns:a16="http://schemas.microsoft.com/office/drawing/2014/main" id="{8E3BCECF-68EA-45EE-8362-99CB9311B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800" y="3766783"/>
            <a:ext cx="3087538" cy="127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A951E2-CF9E-49D8-997F-031BCBB673E1}"/>
              </a:ext>
            </a:extLst>
          </p:cNvPr>
          <p:cNvSpPr/>
          <p:nvPr/>
        </p:nvSpPr>
        <p:spPr>
          <a:xfrm>
            <a:off x="6857282" y="3482038"/>
            <a:ext cx="3519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Intersection over union (</a:t>
            </a:r>
            <a:r>
              <a:rPr lang="en-US" sz="1600" dirty="0" err="1"/>
              <a:t>IoU</a:t>
            </a:r>
            <a:r>
              <a:rPr lang="en-US" sz="1600" dirty="0"/>
              <a:t>)</a:t>
            </a:r>
          </a:p>
        </p:txBody>
      </p:sp>
      <p:pic>
        <p:nvPicPr>
          <p:cNvPr id="1028" name="Picture 4" descr="https://leonardoaraujosantos.gitbooks.io/artificial-inteligence/content/assets/nms_algo.jpg">
            <a:extLst>
              <a:ext uri="{FF2B5EF4-FFF2-40B4-BE49-F238E27FC236}">
                <a16:creationId xmlns:a16="http://schemas.microsoft.com/office/drawing/2014/main" id="{A48C48F8-4CE1-460F-8251-B6F0D81C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20" y="5491678"/>
            <a:ext cx="1453812" cy="103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FD28D-E79F-4A32-9B03-E99E04BE0E67}"/>
              </a:ext>
            </a:extLst>
          </p:cNvPr>
          <p:cNvSpPr/>
          <p:nvPr/>
        </p:nvSpPr>
        <p:spPr>
          <a:xfrm>
            <a:off x="7013800" y="5083005"/>
            <a:ext cx="3640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Non-max suppression</a:t>
            </a:r>
          </a:p>
        </p:txBody>
      </p:sp>
      <p:pic>
        <p:nvPicPr>
          <p:cNvPr id="1034" name="Picture 10" descr="https://www.pyimagesearch.com/wp-content/uploads/2018/11/yolo_design.jpg">
            <a:extLst>
              <a:ext uri="{FF2B5EF4-FFF2-40B4-BE49-F238E27FC236}">
                <a16:creationId xmlns:a16="http://schemas.microsoft.com/office/drawing/2014/main" id="{EF2E345A-31D4-4083-B947-A16B1E587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" y="2950234"/>
            <a:ext cx="5715000" cy="34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8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A180A-630F-4F8A-B9F8-5093733B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74852"/>
            <a:ext cx="10668000" cy="762000"/>
          </a:xfrm>
        </p:spPr>
        <p:txBody>
          <a:bodyPr/>
          <a:lstStyle/>
          <a:p>
            <a:r>
              <a:rPr lang="en-IN" dirty="0"/>
              <a:t>YOLO</a:t>
            </a:r>
          </a:p>
        </p:txBody>
      </p:sp>
      <p:pic>
        <p:nvPicPr>
          <p:cNvPr id="1028" name="Picture 4" descr="https://cdn-images-1.medium.com/max/2100/1*0IPktA65WxOBfP_ULQWcmw.png">
            <a:extLst>
              <a:ext uri="{FF2B5EF4-FFF2-40B4-BE49-F238E27FC236}">
                <a16:creationId xmlns:a16="http://schemas.microsoft.com/office/drawing/2014/main" id="{E8C55B77-766A-4D66-B351-4CA1645C5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4" y="3974185"/>
            <a:ext cx="6163988" cy="24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mages-1.medium.com/max/2400/1*9ER4GVUtQGVA2Y0skC9OQQ.png">
            <a:extLst>
              <a:ext uri="{FF2B5EF4-FFF2-40B4-BE49-F238E27FC236}">
                <a16:creationId xmlns:a16="http://schemas.microsoft.com/office/drawing/2014/main" id="{C50CA5CB-EE4A-4146-BC5C-92616319FE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99" y="1436852"/>
            <a:ext cx="6329854" cy="24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0BA4C0-AEB4-4791-B7DF-37268773EA1F}"/>
              </a:ext>
            </a:extLst>
          </p:cNvPr>
          <p:cNvSpPr/>
          <p:nvPr/>
        </p:nvSpPr>
        <p:spPr>
          <a:xfrm>
            <a:off x="7081653" y="4081089"/>
            <a:ext cx="41320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+mj-lt"/>
              </a:rPr>
              <a:t>YOLO uses sum-squared error between the predictions and the ground truth to calculate loss. The loss function composes of:</a:t>
            </a:r>
          </a:p>
          <a:p>
            <a:pPr algn="just"/>
            <a:endParaRPr lang="en-US" sz="14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the </a:t>
            </a:r>
            <a:r>
              <a:rPr lang="en-US" sz="1400" b="1" dirty="0">
                <a:latin typeface="+mj-lt"/>
              </a:rPr>
              <a:t>classification loss</a:t>
            </a:r>
            <a:r>
              <a:rPr lang="en-US" sz="1400" dirty="0">
                <a:latin typeface="+mj-lt"/>
              </a:rPr>
              <a:t>.</a:t>
            </a:r>
          </a:p>
          <a:p>
            <a:pPr algn="just"/>
            <a:endParaRPr lang="en-US" sz="14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the </a:t>
            </a:r>
            <a:r>
              <a:rPr lang="en-US" sz="1400" b="1" dirty="0">
                <a:latin typeface="+mj-lt"/>
              </a:rPr>
              <a:t>localization loss</a:t>
            </a:r>
            <a:r>
              <a:rPr lang="en-US" sz="1400" dirty="0">
                <a:latin typeface="+mj-lt"/>
              </a:rPr>
              <a:t> (errors between the predicted boundary box and the ground truth).</a:t>
            </a:r>
          </a:p>
          <a:p>
            <a:pPr algn="just"/>
            <a:endParaRPr lang="en-US" sz="14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the </a:t>
            </a:r>
            <a:r>
              <a:rPr lang="en-US" sz="1400" b="1" dirty="0">
                <a:latin typeface="+mj-lt"/>
              </a:rPr>
              <a:t>confidence loss</a:t>
            </a:r>
            <a:r>
              <a:rPr lang="en-US" sz="1400" dirty="0">
                <a:latin typeface="+mj-lt"/>
              </a:rPr>
              <a:t> </a:t>
            </a:r>
            <a:endParaRPr lang="en-US" sz="1400" b="0" i="0" dirty="0">
              <a:effectLst/>
              <a:latin typeface="+mj-lt"/>
            </a:endParaRPr>
          </a:p>
        </p:txBody>
      </p:sp>
      <p:pic>
        <p:nvPicPr>
          <p:cNvPr id="1034" name="Picture 10" descr="Image result for yolo algorithm">
            <a:extLst>
              <a:ext uri="{FF2B5EF4-FFF2-40B4-BE49-F238E27FC236}">
                <a16:creationId xmlns:a16="http://schemas.microsoft.com/office/drawing/2014/main" id="{EE216A18-3768-4F21-85E3-130D3F3F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51" y="530142"/>
            <a:ext cx="2575056" cy="31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2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</a:t>
            </a:r>
            <a:r>
              <a:rPr lang="en-IN" dirty="0"/>
              <a:t>Style Transfer</a:t>
            </a:r>
            <a:br>
              <a:rPr lang="en-IN" dirty="0"/>
            </a:br>
            <a:endParaRPr lang="en-IN" dirty="0"/>
          </a:p>
        </p:txBody>
      </p:sp>
      <p:pic>
        <p:nvPicPr>
          <p:cNvPr id="5122" name="Picture 2" descr="Image result for neural style transfer">
            <a:extLst>
              <a:ext uri="{FF2B5EF4-FFF2-40B4-BE49-F238E27FC236}">
                <a16:creationId xmlns:a16="http://schemas.microsoft.com/office/drawing/2014/main" id="{259D5840-3C15-4CB3-A58A-22F207C74B5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327" y="1143000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5C236D-5ED7-4915-A91D-7801C23FD40F}"/>
              </a:ext>
            </a:extLst>
          </p:cNvPr>
          <p:cNvSpPr txBox="1">
            <a:spLocks/>
          </p:cNvSpPr>
          <p:nvPr/>
        </p:nvSpPr>
        <p:spPr>
          <a:xfrm>
            <a:off x="762000" y="1403230"/>
            <a:ext cx="4727995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mic Sans MS" panose="030F0702030302020204" pitchFamily="66" charset="0"/>
              <a:buChar char="−"/>
            </a:pPr>
            <a:r>
              <a:rPr lang="en-US" dirty="0"/>
              <a:t>Learn features from different layers of </a:t>
            </a:r>
            <a:r>
              <a:rPr lang="en-US" dirty="0" err="1"/>
              <a:t>ConvNet</a:t>
            </a:r>
            <a:endParaRPr lang="en-US" dirty="0"/>
          </a:p>
          <a:p>
            <a:pPr>
              <a:buFont typeface="Comic Sans MS" panose="030F0702030302020204" pitchFamily="66" charset="0"/>
              <a:buChar char="−"/>
            </a:pPr>
            <a:r>
              <a:rPr lang="en-US" dirty="0"/>
              <a:t>The key notion behind implementing style transfer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define a loss function to specify what we want to achieve,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minimize this loss. </a:t>
            </a:r>
          </a:p>
          <a:p>
            <a:pPr>
              <a:buFont typeface="Comic Sans MS" panose="030F0702030302020204" pitchFamily="66" charset="0"/>
              <a:buChar char="−"/>
            </a:pPr>
            <a:r>
              <a:rPr lang="en-US" dirty="0"/>
              <a:t>main loss functions primarily compute the distance in terms of these different representations.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B7928-2B76-4A8C-BF8C-312153ECB2C3}"/>
              </a:ext>
            </a:extLst>
          </p:cNvPr>
          <p:cNvSpPr/>
          <p:nvPr/>
        </p:nvSpPr>
        <p:spPr>
          <a:xfrm>
            <a:off x="6291532" y="4378904"/>
            <a:ext cx="4727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Content image + Style Image = Generated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09749A-712E-4AF1-B79A-B33EA63F01FD}"/>
              </a:ext>
            </a:extLst>
          </p:cNvPr>
          <p:cNvSpPr/>
          <p:nvPr/>
        </p:nvSpPr>
        <p:spPr>
          <a:xfrm>
            <a:off x="6291532" y="501878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What we want to achieve?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Conserve the contents of the original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Adopt the style of the reference image.</a:t>
            </a:r>
          </a:p>
        </p:txBody>
      </p:sp>
    </p:spTree>
    <p:extLst>
      <p:ext uri="{BB962C8B-B14F-4D97-AF65-F5344CB8AC3E}">
        <p14:creationId xmlns:p14="http://schemas.microsoft.com/office/powerpoint/2010/main" val="134114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38A201-ECD0-43CF-8801-62A859947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24000"/>
            <a:ext cx="53340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How do we define a neural network to perform style transfer?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The  </a:t>
            </a:r>
            <a:r>
              <a:rPr lang="en-US" sz="1400" dirty="0">
                <a:hlinkClick r:id="rId3"/>
              </a:rPr>
              <a:t>original 2015 paper by </a:t>
            </a:r>
            <a:r>
              <a:rPr lang="en-US" sz="1400" dirty="0" err="1">
                <a:hlinkClick r:id="rId3"/>
              </a:rPr>
              <a:t>Gatys</a:t>
            </a:r>
            <a:r>
              <a:rPr lang="en-US" sz="1400" dirty="0">
                <a:hlinkClick r:id="rId3"/>
              </a:rPr>
              <a:t> et al.</a:t>
            </a:r>
            <a:r>
              <a:rPr lang="en-US" sz="1400" dirty="0"/>
              <a:t> proposed a neural style transfer algorithm that </a:t>
            </a:r>
            <a:r>
              <a:rPr lang="en-US" sz="1400" i="1" dirty="0"/>
              <a:t>does not</a:t>
            </a:r>
            <a:r>
              <a:rPr lang="en-US" sz="1400" dirty="0"/>
              <a:t> require a new architecture at all.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We can take a pre-trained network (typically on ImageNet) and define a loss function that will enable us to achieve our end goal of style transfer and then optimize over that loss function.</a:t>
            </a:r>
          </a:p>
          <a:p>
            <a:pPr marL="0" indent="0">
              <a:buNone/>
            </a:pPr>
            <a:r>
              <a:rPr lang="en-US" b="1" i="1" dirty="0"/>
              <a:t>What loss function do we use?</a:t>
            </a:r>
          </a:p>
          <a:p>
            <a:pPr fontAlgn="base"/>
            <a:r>
              <a:rPr lang="en-IN" dirty="0"/>
              <a:t>Content loss</a:t>
            </a:r>
          </a:p>
          <a:p>
            <a:pPr fontAlgn="base"/>
            <a:r>
              <a:rPr lang="en-IN" dirty="0"/>
              <a:t>Style loss</a:t>
            </a:r>
          </a:p>
          <a:p>
            <a:pPr fontAlgn="base"/>
            <a:r>
              <a:rPr lang="en-IN" dirty="0"/>
              <a:t>Total-variation loss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A271E-44C2-4AD6-8A1D-91A3ADA2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Style Transfer</a:t>
            </a:r>
          </a:p>
        </p:txBody>
      </p:sp>
      <p:pic>
        <p:nvPicPr>
          <p:cNvPr id="1026" name="Picture 2" descr="https://www.pyimagesearch.com/static/templates/deep-learning-for-computer-vision/images/featured_deep_dreaming.jpg">
            <a:extLst>
              <a:ext uri="{FF2B5EF4-FFF2-40B4-BE49-F238E27FC236}">
                <a16:creationId xmlns:a16="http://schemas.microsoft.com/office/drawing/2014/main" id="{5D25F37D-7E52-4A22-86E4-0B55965CF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1638"/>
            <a:ext cx="5045015" cy="31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6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916B27-2937-4BF1-942F-2717D3D2F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A902E-3BA8-443E-ACE9-899FD287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7901BABA-ADFB-40AF-8174-DB5C1B24BB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579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999" y="458993"/>
            <a:ext cx="9842742" cy="56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2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06" y="762000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Generative Adversarial Networks (GANs)</a:t>
            </a:r>
            <a:br>
              <a:rPr lang="en-IN" dirty="0"/>
            </a:br>
            <a:endParaRPr lang="en-IN" dirty="0"/>
          </a:p>
        </p:txBody>
      </p:sp>
      <p:pic>
        <p:nvPicPr>
          <p:cNvPr id="2050" name="Picture 2" descr="Image result for GAN deep learning">
            <a:extLst>
              <a:ext uri="{FF2B5EF4-FFF2-40B4-BE49-F238E27FC236}">
                <a16:creationId xmlns:a16="http://schemas.microsoft.com/office/drawing/2014/main" id="{E4F81C74-1B54-4A7F-95C2-4028BC28AB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82" y="1143000"/>
            <a:ext cx="688672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A2DE5E-8154-4DCC-979A-AC7E51D89247}"/>
              </a:ext>
            </a:extLst>
          </p:cNvPr>
          <p:cNvSpPr/>
          <p:nvPr/>
        </p:nvSpPr>
        <p:spPr>
          <a:xfrm>
            <a:off x="761999" y="1432656"/>
            <a:ext cx="5216107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262626"/>
                </a:solidFill>
              </a:rPr>
              <a:t>A GAN is made up of two parts:</a:t>
            </a:r>
          </a:p>
          <a:p>
            <a:pPr algn="just"/>
            <a:endParaRPr lang="en-US" sz="200" dirty="0">
              <a:solidFill>
                <a:srgbClr val="262626"/>
              </a:solidFill>
            </a:endParaRPr>
          </a:p>
          <a:p>
            <a:pPr algn="just"/>
            <a:endParaRPr lang="en-US" sz="5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i="1" dirty="0">
                <a:solidFill>
                  <a:srgbClr val="262626"/>
                </a:solidFill>
              </a:rPr>
              <a:t>Generator network - </a:t>
            </a:r>
            <a:r>
              <a:rPr lang="en-US" sz="1200" dirty="0">
                <a:solidFill>
                  <a:srgbClr val="262626"/>
                </a:solidFill>
              </a:rPr>
              <a:t>Takes as input a random vector (a random point in the latent space), and decodes it into a synthetic image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6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262626"/>
                </a:solidFill>
              </a:rPr>
              <a:t>Discriminator network </a:t>
            </a:r>
            <a:r>
              <a:rPr lang="en-US" sz="1200" dirty="0">
                <a:solidFill>
                  <a:srgbClr val="262626"/>
                </a:solidFill>
              </a:rPr>
              <a:t>(or adversary) - Takes as input an image (real or synthetic), and predicts whether the image came from the training set or was created by the generator network.</a:t>
            </a:r>
          </a:p>
          <a:p>
            <a:pPr marL="285750" indent="-285750">
              <a:buFontTx/>
              <a:buChar char="-"/>
            </a:pPr>
            <a:endParaRPr lang="en-US" sz="1100" dirty="0">
              <a:solidFill>
                <a:srgbClr val="26262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50F23-7CDC-4D3A-BCD4-E2E16061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17" y="3633258"/>
            <a:ext cx="2857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7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65655A-F115-446B-83AA-071DF9E2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076" y="1308340"/>
            <a:ext cx="106680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Textbook definition of a VAE - </a:t>
            </a:r>
            <a:r>
              <a:rPr lang="en-US" sz="1600" i="1" dirty="0"/>
              <a:t>“provides probabilistic descriptions of observations in latent spaces.”</a:t>
            </a:r>
            <a:endParaRPr lang="en-IN" sz="16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C8AD26-FE4C-4ED8-ADC4-29E52F53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61" y="646837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Variational Auto Encoders (VAEs)</a:t>
            </a:r>
            <a:br>
              <a:rPr lang="en-IN" dirty="0"/>
            </a:br>
            <a:endParaRPr lang="en-IN" dirty="0"/>
          </a:p>
        </p:txBody>
      </p:sp>
      <p:pic>
        <p:nvPicPr>
          <p:cNvPr id="4100" name="Picture 4" descr="https://cdn-images-1.medium.com/max/1200/1*jkkHAb_IP4cjFPldb-u0GQ.png">
            <a:extLst>
              <a:ext uri="{FF2B5EF4-FFF2-40B4-BE49-F238E27FC236}">
                <a16:creationId xmlns:a16="http://schemas.microsoft.com/office/drawing/2014/main" id="{BAFB5BF7-EC3C-4556-B12D-A6508DF5B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34" y="2002590"/>
            <a:ext cx="7317447" cy="39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0AEF5-8161-46CD-945E-8389A742D1D5}"/>
              </a:ext>
            </a:extLst>
          </p:cNvPr>
          <p:cNvSpPr/>
          <p:nvPr/>
        </p:nvSpPr>
        <p:spPr>
          <a:xfrm>
            <a:off x="552719" y="2072927"/>
            <a:ext cx="39997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edium-content-serif-font"/>
              </a:rPr>
              <a:t>Each input image has features that can normally be described as single, discrete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edium-content-serif-font"/>
              </a:rPr>
              <a:t>Variational autoencoders describe these values as probability distributions.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edium-content-serif-font"/>
              </a:rPr>
              <a:t>Decoders can then sample randomly from the probability distributions for input vectors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D508D-F9CF-44B8-B783-9FB6283F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10" y="4205367"/>
            <a:ext cx="3609166" cy="19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Convolutional Neural Networks ( CNN or </a:t>
            </a:r>
            <a:r>
              <a:rPr lang="en-IN" dirty="0" err="1"/>
              <a:t>ConvNets</a:t>
            </a:r>
            <a:r>
              <a:rPr lang="en-IN" dirty="0"/>
              <a:t> )</a:t>
            </a:r>
          </a:p>
          <a:p>
            <a:r>
              <a:rPr lang="en-IN" dirty="0"/>
              <a:t>Popular </a:t>
            </a:r>
            <a:r>
              <a:rPr lang="en-IN" dirty="0" err="1"/>
              <a:t>ConvNet</a:t>
            </a:r>
            <a:r>
              <a:rPr lang="en-IN" dirty="0"/>
              <a:t> Architectures</a:t>
            </a:r>
          </a:p>
          <a:p>
            <a:r>
              <a:rPr lang="en-IN" dirty="0"/>
              <a:t>Data Augmentation</a:t>
            </a:r>
          </a:p>
          <a:p>
            <a:r>
              <a:rPr lang="en-IN" dirty="0"/>
              <a:t>Transfer Learning</a:t>
            </a:r>
          </a:p>
          <a:p>
            <a:r>
              <a:rPr lang="en-US" dirty="0"/>
              <a:t>Object Detection</a:t>
            </a:r>
            <a:endParaRPr lang="en-IN" dirty="0"/>
          </a:p>
          <a:p>
            <a:r>
              <a:rPr lang="en-US" dirty="0"/>
              <a:t>Neural </a:t>
            </a:r>
            <a:r>
              <a:rPr lang="en-IN" dirty="0"/>
              <a:t>Style Transfer</a:t>
            </a:r>
          </a:p>
          <a:p>
            <a:r>
              <a:rPr lang="en-IN" dirty="0"/>
              <a:t>Generative Adversarial Networks (GANs)</a:t>
            </a:r>
          </a:p>
          <a:p>
            <a:r>
              <a:rPr lang="en-IN" dirty="0"/>
              <a:t>Variational Auto Encoders (VAEs)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discussed</a:t>
            </a:r>
          </a:p>
        </p:txBody>
      </p:sp>
    </p:spTree>
    <p:extLst>
      <p:ext uri="{BB962C8B-B14F-4D97-AF65-F5344CB8AC3E}">
        <p14:creationId xmlns:p14="http://schemas.microsoft.com/office/powerpoint/2010/main" val="347914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C8AD26-FE4C-4ED8-ADC4-29E52F53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15" y="710241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Variational Auto Encoders (VAEs)</a:t>
            </a:r>
            <a:br>
              <a:rPr lang="en-IN" dirty="0"/>
            </a:br>
            <a:endParaRPr lang="en-IN" dirty="0"/>
          </a:p>
        </p:txBody>
      </p:sp>
      <p:pic>
        <p:nvPicPr>
          <p:cNvPr id="3074" name="Picture 2" descr="https://cdn-images-1.medium.com/max/1800/1*2IXeCfGWMw48EXmDdEgcLw.png">
            <a:extLst>
              <a:ext uri="{FF2B5EF4-FFF2-40B4-BE49-F238E27FC236}">
                <a16:creationId xmlns:a16="http://schemas.microsoft.com/office/drawing/2014/main" id="{117C4D45-401B-4379-81D9-0716AC96A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15" y="3524159"/>
            <a:ext cx="109728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6A045D-8B9B-4BCC-B03C-64BC5707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15" y="1138687"/>
            <a:ext cx="4781484" cy="2319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C5736-B658-4F4F-A68F-F2C128F15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855" y="1091241"/>
            <a:ext cx="5204930" cy="22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4187C-B119-2447-A8D4-86107C397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62000"/>
            <a:ext cx="5334000" cy="2667000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97532F6B-ED1E-4797-9C7C-F55EBE383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5100320"/>
            <a:ext cx="4175760" cy="15240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rgbClr val="CC0000"/>
                </a:solidFill>
              </a:rPr>
              <a:t>By Aditya Bhattacharya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b="0" dirty="0"/>
              <a:t>Lead AI/ML Engineer,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b="0" dirty="0"/>
              <a:t>West Pharmaceuticals</a:t>
            </a:r>
          </a:p>
          <a:p>
            <a:pPr>
              <a:lnSpc>
                <a:spcPct val="100000"/>
              </a:lnSpc>
            </a:pPr>
            <a:r>
              <a:rPr lang="en-US" i="1" dirty="0">
                <a:solidFill>
                  <a:schemeClr val="tx1"/>
                </a:solidFill>
              </a:rPr>
              <a:t>MUST Research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A2D1BC8B-52AD-4F43-92D9-A2893FCAB6F0}"/>
              </a:ext>
            </a:extLst>
          </p:cNvPr>
          <p:cNvSpPr txBox="1">
            <a:spLocks/>
          </p:cNvSpPr>
          <p:nvPr/>
        </p:nvSpPr>
        <p:spPr>
          <a:xfrm>
            <a:off x="761999" y="3085252"/>
            <a:ext cx="6471008" cy="16696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7" b="1" kern="1200">
                <a:solidFill>
                  <a:srgbClr val="666666"/>
                </a:solidFill>
                <a:effectLst/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rgbClr val="CC0000"/>
                </a:solidFill>
              </a:rPr>
              <a:t>Questions? </a:t>
            </a:r>
          </a:p>
          <a:p>
            <a:pPr algn="l">
              <a:lnSpc>
                <a:spcPct val="100000"/>
              </a:lnSpc>
            </a:pPr>
            <a:r>
              <a:rPr lang="en-US" i="1" dirty="0">
                <a:solidFill>
                  <a:schemeClr val="tx1"/>
                </a:solidFill>
              </a:rPr>
              <a:t>- Want to connect over </a:t>
            </a:r>
            <a:r>
              <a:rPr lang="en-US" i="1" dirty="0">
                <a:solidFill>
                  <a:schemeClr val="tx1"/>
                </a:solidFill>
                <a:hlinkClick r:id="rId2"/>
              </a:rPr>
              <a:t>LinkedIn</a:t>
            </a:r>
            <a:r>
              <a:rPr lang="en-US" i="1" dirty="0">
                <a:solidFill>
                  <a:schemeClr val="tx1"/>
                </a:solidFill>
              </a:rPr>
              <a:t> ?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i="1" dirty="0">
                <a:solidFill>
                  <a:schemeClr val="tx1"/>
                </a:solidFill>
              </a:rPr>
              <a:t>Or email me at: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i="1" dirty="0">
                <a:solidFill>
                  <a:schemeClr val="tx1"/>
                </a:solidFill>
                <a:hlinkClick r:id="rId3"/>
              </a:rPr>
              <a:t>aditya.bhattacharya2016@gmail.com</a:t>
            </a:r>
            <a:endParaRPr lang="en-US" i="1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800" i="1" dirty="0">
                <a:solidFill>
                  <a:srgbClr val="CC0000"/>
                </a:solidFill>
              </a:rPr>
              <a:t>Follow me @ </a:t>
            </a:r>
            <a:r>
              <a:rPr lang="en-IN" sz="1800" dirty="0">
                <a:hlinkClick r:id="rId4"/>
              </a:rPr>
              <a:t>https://aditya-bhattacharya.net/</a:t>
            </a:r>
            <a:endParaRPr lang="en-IN" sz="1800" dirty="0"/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4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562631"/>
            <a:ext cx="10668000" cy="4572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Image Classification</a:t>
            </a:r>
          </a:p>
          <a:p>
            <a:pPr>
              <a:buFontTx/>
              <a:buChar char="-"/>
            </a:pPr>
            <a:r>
              <a:rPr lang="en-US" dirty="0"/>
              <a:t>Object Detection</a:t>
            </a:r>
          </a:p>
          <a:p>
            <a:pPr>
              <a:buFontTx/>
              <a:buChar char="-"/>
            </a:pPr>
            <a:r>
              <a:rPr lang="en-US" dirty="0"/>
              <a:t>Neural Style Transfer</a:t>
            </a:r>
          </a:p>
          <a:p>
            <a:pPr>
              <a:buFontTx/>
              <a:buChar char="-"/>
            </a:pPr>
            <a:r>
              <a:rPr lang="en-US" dirty="0"/>
              <a:t>Image Generation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Computer Vision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E1E7F-4BD0-44C7-B333-D09365308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71" y="1453622"/>
            <a:ext cx="1715030" cy="2183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2AA8C-CA23-4604-9001-7B3C11660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67" y="1453622"/>
            <a:ext cx="1894946" cy="2189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F01F8-5F9F-4823-AEFC-E68D4F8B9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971" y="4072467"/>
            <a:ext cx="4238625" cy="1771650"/>
          </a:xfrm>
          <a:prstGeom prst="rect">
            <a:avLst/>
          </a:prstGeom>
        </p:spPr>
      </p:pic>
      <p:pic>
        <p:nvPicPr>
          <p:cNvPr id="1028" name="Picture 4" descr="https://raw.githubusercontent.com/torch/torch.github.io/master/blog/_posts/images/out.gif">
            <a:extLst>
              <a:ext uri="{FF2B5EF4-FFF2-40B4-BE49-F238E27FC236}">
                <a16:creationId xmlns:a16="http://schemas.microsoft.com/office/drawing/2014/main" id="{7EDF540F-A072-4CA4-8FD7-3A845F9C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7" y="389784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9A0C4-F02F-41AC-B874-10CD6A4C1544}"/>
              </a:ext>
            </a:extLst>
          </p:cNvPr>
          <p:cNvSpPr txBox="1"/>
          <p:nvPr/>
        </p:nvSpPr>
        <p:spPr>
          <a:xfrm>
            <a:off x="804333" y="6434667"/>
            <a:ext cx="272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Image Generation</a:t>
            </a:r>
            <a:endParaRPr lang="en-IN" sz="1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AC160B-BC69-4256-A31B-5E69F362BCF0}"/>
              </a:ext>
            </a:extLst>
          </p:cNvPr>
          <p:cNvSpPr/>
          <p:nvPr/>
        </p:nvSpPr>
        <p:spPr>
          <a:xfrm>
            <a:off x="5142971" y="5997689"/>
            <a:ext cx="2428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Neural Style Transfer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57034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CNN? Why not classical ML approach?</a:t>
            </a:r>
          </a:p>
          <a:p>
            <a:pPr>
              <a:buFontTx/>
              <a:buChar char="-"/>
            </a:pPr>
            <a:r>
              <a:rPr lang="en-US" dirty="0"/>
              <a:t>Classical ML approach requires a lot of research on the dataset for feature engineering</a:t>
            </a:r>
          </a:p>
          <a:p>
            <a:pPr>
              <a:buFontTx/>
              <a:buChar char="-"/>
            </a:pPr>
            <a:r>
              <a:rPr lang="en-US" dirty="0"/>
              <a:t>Requires cleaner dataset for higher accuracy</a:t>
            </a:r>
          </a:p>
          <a:p>
            <a:pPr>
              <a:buFontTx/>
              <a:buChar char="-"/>
            </a:pPr>
            <a:r>
              <a:rPr lang="en-US" dirty="0"/>
              <a:t>Accuracy of the algorithms were not good enough with classical ML approach</a:t>
            </a:r>
          </a:p>
          <a:p>
            <a:pPr>
              <a:buFontTx/>
              <a:buChar char="-"/>
            </a:pPr>
            <a:r>
              <a:rPr lang="en-US" dirty="0"/>
              <a:t>CNNs are far more accurate and reliable and easier to implement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Convolutional Neural Networks (CNN or </a:t>
            </a:r>
            <a:r>
              <a:rPr lang="en-IN" dirty="0" err="1"/>
              <a:t>ConvNets</a:t>
            </a:r>
            <a:r>
              <a:rPr lang="en-IN" dirty="0"/>
              <a:t>)</a:t>
            </a:r>
            <a:br>
              <a:rPr lang="en-IN" dirty="0"/>
            </a:br>
            <a:endParaRPr lang="en-IN" dirty="0"/>
          </a:p>
        </p:txBody>
      </p:sp>
      <p:pic>
        <p:nvPicPr>
          <p:cNvPr id="2050" name="Picture 2" descr="Image result for convolutional neural network">
            <a:extLst>
              <a:ext uri="{FF2B5EF4-FFF2-40B4-BE49-F238E27FC236}">
                <a16:creationId xmlns:a16="http://schemas.microsoft.com/office/drawing/2014/main" id="{A6027E24-499F-4C1F-BB6E-5822B6EA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2" y="3942132"/>
            <a:ext cx="5346699" cy="238246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 descr="Image result for neural network">
            <a:extLst>
              <a:ext uri="{FF2B5EF4-FFF2-40B4-BE49-F238E27FC236}">
                <a16:creationId xmlns:a16="http://schemas.microsoft.com/office/drawing/2014/main" id="{77359D96-D4C1-4C73-A4F4-6FDBCB2F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1" y="3446261"/>
            <a:ext cx="2393950" cy="287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9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Convolutional Neural Networks (CNN or </a:t>
            </a:r>
            <a:r>
              <a:rPr lang="en-IN" dirty="0" err="1"/>
              <a:t>ConvNets</a:t>
            </a:r>
            <a:r>
              <a:rPr lang="en-IN" dirty="0"/>
              <a:t>)</a:t>
            </a:r>
            <a:br>
              <a:rPr lang="en-IN" dirty="0"/>
            </a:br>
            <a:endParaRPr lang="en-IN" dirty="0"/>
          </a:p>
        </p:txBody>
      </p:sp>
      <p:pic>
        <p:nvPicPr>
          <p:cNvPr id="3074" name="Picture 2" descr="Image result for convolutional neural network with filters">
            <a:extLst>
              <a:ext uri="{FF2B5EF4-FFF2-40B4-BE49-F238E27FC236}">
                <a16:creationId xmlns:a16="http://schemas.microsoft.com/office/drawing/2014/main" id="{88AD9D42-FA9B-404C-8210-3401E60FC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3" y="1720822"/>
            <a:ext cx="6323966" cy="337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9D7B78-DCDA-4139-B5CB-DC502D808B05}"/>
              </a:ext>
            </a:extLst>
          </p:cNvPr>
          <p:cNvSpPr txBox="1"/>
          <p:nvPr/>
        </p:nvSpPr>
        <p:spPr>
          <a:xfrm>
            <a:off x="761999" y="1425843"/>
            <a:ext cx="315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How does a convolution work?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109954-5FA9-4E2D-AD22-773272A1E2A7}"/>
              </a:ext>
            </a:extLst>
          </p:cNvPr>
          <p:cNvSpPr/>
          <p:nvPr/>
        </p:nvSpPr>
        <p:spPr>
          <a:xfrm>
            <a:off x="5647267" y="4631267"/>
            <a:ext cx="533400" cy="194733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>
            <a:noAutofit/>
          </a:bodyPr>
          <a:lstStyle/>
          <a:p>
            <a:pPr algn="l"/>
            <a:endParaRPr lang="en-IN" sz="1600" b="1" dirty="0"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7C2084-6072-4733-8921-F572DF5EA0B9}"/>
              </a:ext>
            </a:extLst>
          </p:cNvPr>
          <p:cNvSpPr txBox="1"/>
          <p:nvPr/>
        </p:nvSpPr>
        <p:spPr>
          <a:xfrm>
            <a:off x="5582073" y="4543567"/>
            <a:ext cx="74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0000"/>
                </a:solidFill>
              </a:rPr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FFA85-8584-4367-91A4-008520E0D52C}"/>
              </a:ext>
            </a:extLst>
          </p:cNvPr>
          <p:cNvSpPr txBox="1"/>
          <p:nvPr/>
        </p:nvSpPr>
        <p:spPr>
          <a:xfrm>
            <a:off x="7371079" y="2194560"/>
            <a:ext cx="376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</a:rPr>
              <a:t>(n x n)  *  (f x f) = (n-f+1) x (n – f +1)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4AC74-4180-4368-AE06-327DFACB2428}"/>
              </a:ext>
            </a:extLst>
          </p:cNvPr>
          <p:cNvSpPr txBox="1"/>
          <p:nvPr/>
        </p:nvSpPr>
        <p:spPr>
          <a:xfrm>
            <a:off x="7371079" y="3253093"/>
            <a:ext cx="354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Padding and </a:t>
            </a:r>
            <a:r>
              <a:rPr lang="en-IN" sz="1600" b="1" dirty="0" err="1"/>
              <a:t>Strided</a:t>
            </a:r>
            <a:r>
              <a:rPr lang="en-IN" sz="1600" b="1" dirty="0"/>
              <a:t> convolution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FC0EB-02F4-444B-AB09-DD0CDF6EA83C}"/>
              </a:ext>
            </a:extLst>
          </p:cNvPr>
          <p:cNvSpPr txBox="1"/>
          <p:nvPr/>
        </p:nvSpPr>
        <p:spPr>
          <a:xfrm>
            <a:off x="7467600" y="3810002"/>
            <a:ext cx="376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</a:rPr>
              <a:t>(n x n)  *  (f x f) = ((n + 2p –f) /s ) + 1) x ((n + 2p –f) /s ) + 1)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7F256-EFCA-4E82-AFF5-C7441BEB6785}"/>
              </a:ext>
            </a:extLst>
          </p:cNvPr>
          <p:cNvSpPr txBox="1"/>
          <p:nvPr/>
        </p:nvSpPr>
        <p:spPr>
          <a:xfrm>
            <a:off x="7371079" y="1770225"/>
            <a:ext cx="354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Valid Convolution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F09ED-7470-4688-9BBC-89C07FAD5FB8}"/>
              </a:ext>
            </a:extLst>
          </p:cNvPr>
          <p:cNvSpPr txBox="1"/>
          <p:nvPr/>
        </p:nvSpPr>
        <p:spPr>
          <a:xfrm>
            <a:off x="7467600" y="4631267"/>
            <a:ext cx="354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Same Convolution</a:t>
            </a:r>
          </a:p>
        </p:txBody>
      </p:sp>
    </p:spTree>
    <p:extLst>
      <p:ext uri="{BB962C8B-B14F-4D97-AF65-F5344CB8AC3E}">
        <p14:creationId xmlns:p14="http://schemas.microsoft.com/office/powerpoint/2010/main" val="371822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Convolutional Neural Networks (CNN or </a:t>
            </a:r>
            <a:r>
              <a:rPr lang="en-IN" dirty="0" err="1"/>
              <a:t>ConvNets</a:t>
            </a:r>
            <a:r>
              <a:rPr lang="en-IN" dirty="0"/>
              <a:t>)</a:t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188D9E8-60DB-445A-A6CF-8EB9178893C7}"/>
              </a:ext>
            </a:extLst>
          </p:cNvPr>
          <p:cNvSpPr txBox="1">
            <a:spLocks/>
          </p:cNvSpPr>
          <p:nvPr/>
        </p:nvSpPr>
        <p:spPr>
          <a:xfrm>
            <a:off x="914400" y="1422400"/>
            <a:ext cx="10668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CC0000"/>
                </a:solidFill>
              </a:rPr>
              <a:t>Edge Detection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327D5-65F7-43A8-A769-11089691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195" y="2068195"/>
            <a:ext cx="3433570" cy="3322320"/>
          </a:xfrm>
          <a:prstGeom prst="rect">
            <a:avLst/>
          </a:prstGeom>
        </p:spPr>
      </p:pic>
      <p:pic>
        <p:nvPicPr>
          <p:cNvPr id="5122" name="Picture 2" descr="https://www.owlnet.rice.edu/~elec539/Projects97/morphjrks/kfig2.jpg">
            <a:extLst>
              <a:ext uri="{FF2B5EF4-FFF2-40B4-BE49-F238E27FC236}">
                <a16:creationId xmlns:a16="http://schemas.microsoft.com/office/drawing/2014/main" id="{ACC6F7D6-8A02-48A4-AD51-FCEA3193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068195"/>
            <a:ext cx="5308913" cy="402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01" y="686187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Convolutional Neural Networks (CNN or </a:t>
            </a:r>
            <a:r>
              <a:rPr lang="en-IN" dirty="0" err="1"/>
              <a:t>ConvNets</a:t>
            </a:r>
            <a:r>
              <a:rPr lang="en-IN" dirty="0"/>
              <a:t>)</a:t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188D9E8-60DB-445A-A6CF-8EB9178893C7}"/>
              </a:ext>
            </a:extLst>
          </p:cNvPr>
          <p:cNvSpPr txBox="1">
            <a:spLocks/>
          </p:cNvSpPr>
          <p:nvPr/>
        </p:nvSpPr>
        <p:spPr>
          <a:xfrm>
            <a:off x="576368" y="1155275"/>
            <a:ext cx="3210560" cy="497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Pooling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pic>
        <p:nvPicPr>
          <p:cNvPr id="4098" name="Picture 2" descr="https://cdn-images-1.medium.com/max/1600/1*vbfPq-HvBCkAcZhiSTZybg.png">
            <a:extLst>
              <a:ext uri="{FF2B5EF4-FFF2-40B4-BE49-F238E27FC236}">
                <a16:creationId xmlns:a16="http://schemas.microsoft.com/office/drawing/2014/main" id="{5A143225-8B28-4F83-B742-2EB878E4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1" y="1640840"/>
            <a:ext cx="45339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AECC20-CEBD-4392-878C-2A01AB976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201" y="1398244"/>
            <a:ext cx="5273038" cy="2324048"/>
          </a:xfrm>
          <a:prstGeom prst="rect">
            <a:avLst/>
          </a:prstGeom>
        </p:spPr>
      </p:pic>
      <p:pic>
        <p:nvPicPr>
          <p:cNvPr id="6" name="Picture 2" descr="Image result for convolutional neural network">
            <a:extLst>
              <a:ext uri="{FF2B5EF4-FFF2-40B4-BE49-F238E27FC236}">
                <a16:creationId xmlns:a16="http://schemas.microsoft.com/office/drawing/2014/main" id="{006541FC-277B-4BA3-83DD-4DCE16160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60" y="3822065"/>
            <a:ext cx="9013368" cy="26681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42643-DC5C-4FC7-AA6F-A7017D1832BB}"/>
              </a:ext>
            </a:extLst>
          </p:cNvPr>
          <p:cNvSpPr txBox="1"/>
          <p:nvPr/>
        </p:nvSpPr>
        <p:spPr>
          <a:xfrm>
            <a:off x="651963" y="3963131"/>
            <a:ext cx="354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Deep Convolution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6857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6" y="770864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Popular </a:t>
            </a:r>
            <a:r>
              <a:rPr lang="en-IN" dirty="0" err="1"/>
              <a:t>ConvNet</a:t>
            </a:r>
            <a:r>
              <a:rPr lang="en-IN" dirty="0"/>
              <a:t> Architectures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555B5-9803-4C2D-9E77-3783AB36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6" y="1353946"/>
            <a:ext cx="4796287" cy="1535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FDACC-DB86-4AE5-AE8C-6EEAF370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855" y="1647672"/>
            <a:ext cx="5285117" cy="1242246"/>
          </a:xfrm>
          <a:prstGeom prst="rect">
            <a:avLst/>
          </a:prstGeom>
        </p:spPr>
      </p:pic>
      <p:pic>
        <p:nvPicPr>
          <p:cNvPr id="7170" name="Picture 2" descr="https://qph.fs.quoracdn.net/main-qimg-e657c195fc2696c7d5fc0b1e3682fde6">
            <a:extLst>
              <a:ext uri="{FF2B5EF4-FFF2-40B4-BE49-F238E27FC236}">
                <a16:creationId xmlns:a16="http://schemas.microsoft.com/office/drawing/2014/main" id="{82B2B133-18E3-4C5E-AE20-56D81555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3421116"/>
            <a:ext cx="4796287" cy="157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906C1-DF32-400E-B8B7-468EA58D5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464" y="5085194"/>
            <a:ext cx="9154509" cy="1391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A36082-DFAC-4460-B20D-E1E27EA1CBEB}"/>
              </a:ext>
            </a:extLst>
          </p:cNvPr>
          <p:cNvSpPr txBox="1"/>
          <p:nvPr/>
        </p:nvSpPr>
        <p:spPr>
          <a:xfrm>
            <a:off x="534836" y="5736843"/>
            <a:ext cx="1138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ResNet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82C45-46F1-4C27-A892-90ABE2319BEB}"/>
              </a:ext>
            </a:extLst>
          </p:cNvPr>
          <p:cNvSpPr txBox="1"/>
          <p:nvPr/>
        </p:nvSpPr>
        <p:spPr>
          <a:xfrm>
            <a:off x="534836" y="1263460"/>
            <a:ext cx="1138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LeNet</a:t>
            </a:r>
            <a:endParaRPr lang="en-IN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4D0F1-0518-4D9B-AC09-8E2D96938443}"/>
              </a:ext>
            </a:extLst>
          </p:cNvPr>
          <p:cNvSpPr txBox="1"/>
          <p:nvPr/>
        </p:nvSpPr>
        <p:spPr>
          <a:xfrm>
            <a:off x="534836" y="2981670"/>
            <a:ext cx="1138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VGG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10392-5CCB-4983-8C65-93F6F4736EFD}"/>
              </a:ext>
            </a:extLst>
          </p:cNvPr>
          <p:cNvSpPr txBox="1"/>
          <p:nvPr/>
        </p:nvSpPr>
        <p:spPr>
          <a:xfrm>
            <a:off x="5407324" y="1248712"/>
            <a:ext cx="1138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AlexNet</a:t>
            </a:r>
            <a:endParaRPr lang="en-IN" sz="1600" b="1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28D0343-45F1-4719-9E0C-0AB3F14A7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15" y="2974121"/>
            <a:ext cx="6231149" cy="182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501A45-EC6C-4264-A005-835399931EB3}"/>
              </a:ext>
            </a:extLst>
          </p:cNvPr>
          <p:cNvSpPr txBox="1"/>
          <p:nvPr/>
        </p:nvSpPr>
        <p:spPr>
          <a:xfrm>
            <a:off x="5426015" y="3009549"/>
            <a:ext cx="1774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Inception Net</a:t>
            </a:r>
          </a:p>
        </p:txBody>
      </p:sp>
    </p:spTree>
    <p:extLst>
      <p:ext uri="{BB962C8B-B14F-4D97-AF65-F5344CB8AC3E}">
        <p14:creationId xmlns:p14="http://schemas.microsoft.com/office/powerpoint/2010/main" val="341631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88590"/>
            <a:ext cx="10668000" cy="295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Types of operation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Mirroring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Random Crop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Rotation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Shearing</a:t>
            </a:r>
          </a:p>
          <a:p>
            <a:pPr>
              <a:lnSpc>
                <a:spcPct val="110000"/>
              </a:lnSpc>
            </a:pPr>
            <a:r>
              <a:rPr lang="en-IN" sz="1400" dirty="0" err="1"/>
              <a:t>Warpig</a:t>
            </a:r>
            <a:endParaRPr lang="en-IN" sz="1400" dirty="0"/>
          </a:p>
          <a:p>
            <a:pPr>
              <a:lnSpc>
                <a:spcPct val="110000"/>
              </a:lnSpc>
            </a:pPr>
            <a:r>
              <a:rPr lang="en-IN" sz="1400" dirty="0"/>
              <a:t>Colour Shifting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Augmentation</a:t>
            </a:r>
            <a:br>
              <a:rPr lang="en-IN" dirty="0"/>
            </a:br>
            <a:endParaRPr lang="en-IN" dirty="0"/>
          </a:p>
        </p:txBody>
      </p:sp>
      <p:pic>
        <p:nvPicPr>
          <p:cNvPr id="8194" name="Picture 2" descr="https://cdn-images-1.medium.com/max/1200/1*C8hNiOqur4OJyEZmC7OnzQ.png">
            <a:extLst>
              <a:ext uri="{FF2B5EF4-FFF2-40B4-BE49-F238E27FC236}">
                <a16:creationId xmlns:a16="http://schemas.microsoft.com/office/drawing/2014/main" id="{BB40A7D0-898B-4B72-9384-672B97E15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79" y="1621765"/>
            <a:ext cx="5392821" cy="27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096DEE2-8235-46D0-854F-EE2AA67CC442}"/>
              </a:ext>
            </a:extLst>
          </p:cNvPr>
          <p:cNvSpPr txBox="1">
            <a:spLocks/>
          </p:cNvSpPr>
          <p:nvPr/>
        </p:nvSpPr>
        <p:spPr>
          <a:xfrm>
            <a:off x="761999" y="1410239"/>
            <a:ext cx="4724400" cy="2950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Why Data Augmentation?</a:t>
            </a:r>
          </a:p>
          <a:p>
            <a:pPr algn="just">
              <a:lnSpc>
                <a:spcPct val="100000"/>
              </a:lnSpc>
            </a:pPr>
            <a:r>
              <a:rPr lang="en-US" sz="1600" dirty="0"/>
              <a:t>With a smaller dataset over-fitting is a huge problem.</a:t>
            </a:r>
          </a:p>
          <a:p>
            <a:pPr algn="just">
              <a:lnSpc>
                <a:spcPct val="100000"/>
              </a:lnSpc>
            </a:pPr>
            <a:r>
              <a:rPr lang="en-US" sz="1600" dirty="0"/>
              <a:t>Data augmentation helps you to expand your dataset from available data in an unbiased way.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4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MUS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UST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CCCC"/>
        </a:solidFill>
        <a:effectLst>
          <a:outerShdw blurRad="292100" dist="139700" dir="2700000" algn="ctr" rotWithShape="0">
            <a:srgbClr val="000000">
              <a:alpha val="65000"/>
            </a:srgbClr>
          </a:outerShdw>
        </a:effectLst>
      </a:spPr>
      <a:bodyPr wrap="square">
        <a:noAutofit/>
      </a:bodyPr>
      <a:lstStyle>
        <a:defPPr algn="l">
          <a:defRPr sz="1600" b="1" dirty="0">
            <a:latin typeface="Comic Sans MS" panose="030F0702030302020204" pitchFamily="66" charset="0"/>
          </a:defRPr>
        </a:defPPr>
      </a:lstStyle>
    </a:spDef>
    <a:lnDef>
      <a:spPr>
        <a:ln w="317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UST" id="{A3C2BD33-D710-4AD0-93F6-672C1833C477}" vid="{6F511236-843D-444C-B9B9-569888C94D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MUST</Template>
  <TotalTime>1789</TotalTime>
  <Words>1315</Words>
  <Application>Microsoft Office PowerPoint</Application>
  <PresentationFormat>Widescreen</PresentationFormat>
  <Paragraphs>195</Paragraphs>
  <Slides>21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Comic Sans MS</vt:lpstr>
      <vt:lpstr>medium-content-serif-font</vt:lpstr>
      <vt:lpstr>Wingdings</vt:lpstr>
      <vt:lpstr>MUST</vt:lpstr>
      <vt:lpstr>Computer Vision using Deep Learning</vt:lpstr>
      <vt:lpstr>Topics to be discussed</vt:lpstr>
      <vt:lpstr>Typical Computer Vision Problems</vt:lpstr>
      <vt:lpstr>Convolutional Neural Networks (CNN or ConvNets) </vt:lpstr>
      <vt:lpstr>Convolutional Neural Networks (CNN or ConvNets) </vt:lpstr>
      <vt:lpstr>Convolutional Neural Networks (CNN or ConvNets) </vt:lpstr>
      <vt:lpstr>Convolutional Neural Networks (CNN or ConvNets) </vt:lpstr>
      <vt:lpstr>Popular ConvNet Architectures </vt:lpstr>
      <vt:lpstr>Data Augmentation </vt:lpstr>
      <vt:lpstr>Transfer Learning </vt:lpstr>
      <vt:lpstr>Transfer Learning </vt:lpstr>
      <vt:lpstr>Object Detection </vt:lpstr>
      <vt:lpstr>Object Detection with YOLO algorithm </vt:lpstr>
      <vt:lpstr>YOLO</vt:lpstr>
      <vt:lpstr>Neural Style Transfer </vt:lpstr>
      <vt:lpstr>Neural Style Transfer</vt:lpstr>
      <vt:lpstr>PowerPoint Presentation</vt:lpstr>
      <vt:lpstr>Generative Adversarial Networks (GANs) </vt:lpstr>
      <vt:lpstr>Variational Auto Encoders (VAEs) </vt:lpstr>
      <vt:lpstr>Variational Auto Encoders (VAEs)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Bhattacharya, Aditya</dc:creator>
  <cp:lastModifiedBy>Aditya Bhattacharya</cp:lastModifiedBy>
  <cp:revision>119</cp:revision>
  <dcterms:created xsi:type="dcterms:W3CDTF">2019-03-12T06:50:57Z</dcterms:created>
  <dcterms:modified xsi:type="dcterms:W3CDTF">2020-07-12T03:09:23Z</dcterms:modified>
</cp:coreProperties>
</file>